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3" r:id="rId8"/>
    <p:sldId id="262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00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33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310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0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39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29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0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03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8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620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7CC45-423A-466D-83CE-8C079A9BE97D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9BBD1-13F1-429C-A218-0FD22BB0C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0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Linear Inequalities</a:t>
            </a:r>
            <a:br>
              <a:rPr lang="en-US" dirty="0" smtClean="0"/>
            </a:br>
            <a:r>
              <a:rPr lang="en-US" dirty="0" smtClean="0"/>
              <a:t>Around the World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67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71800"/>
            <a:ext cx="359092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0524" y="115003"/>
            <a:ext cx="6276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Student Answer Sheet  for Around the World		Name: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608224"/>
              </p:ext>
            </p:extLst>
          </p:nvPr>
        </p:nvGraphicFramePr>
        <p:xfrm>
          <a:off x="609600" y="838200"/>
          <a:ext cx="7924800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962400"/>
              </a:tblGrid>
              <a:tr h="270510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5100">
                <a:tc>
                  <a:txBody>
                    <a:bodyPr/>
                    <a:lstStyle/>
                    <a:p>
                      <a:pPr marL="457200" lvl="1" indent="-457200">
                        <a:buAutoNum type="arabicPeriod" startAt="3"/>
                      </a:pPr>
                      <a:r>
                        <a:rPr lang="en-US" dirty="0" smtClean="0"/>
                        <a:t>My Answer: _______</a:t>
                      </a:r>
                    </a:p>
                    <a:p>
                      <a:pPr marL="0" lvl="1" indent="0">
                        <a:buNone/>
                      </a:pPr>
                      <a:endParaRPr lang="en-US" dirty="0" smtClean="0"/>
                    </a:p>
                    <a:p>
                      <a:pPr marL="0" lvl="1" indent="0">
                        <a:buNone/>
                      </a:pPr>
                      <a:r>
                        <a:rPr lang="en-US" dirty="0" smtClean="0"/>
                        <a:t>Why</a:t>
                      </a:r>
                      <a:r>
                        <a:rPr lang="en-US" baseline="0" dirty="0" smtClean="0"/>
                        <a:t> can’t your answer be letter C?  Explain.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34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95600"/>
            <a:ext cx="359092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0524" y="115003"/>
            <a:ext cx="5724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Student Answer Sheet  for Around the World	</a:t>
            </a:r>
            <a:r>
              <a:rPr lang="en-US" sz="1600" smtClean="0"/>
              <a:t>	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993896"/>
              </p:ext>
            </p:extLst>
          </p:nvPr>
        </p:nvGraphicFramePr>
        <p:xfrm>
          <a:off x="609600" y="838200"/>
          <a:ext cx="7924800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  <a:gridCol w="3962400"/>
              </a:tblGrid>
              <a:tr h="270510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6"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My answer is ________.</a:t>
                      </a:r>
                    </a:p>
                    <a:p>
                      <a:pPr marL="0" indent="0">
                        <a:buNone/>
                      </a:pPr>
                      <a:endParaRPr lang="en-US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Why can’t your answer be letter A?  Explain.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5100">
                <a:tc>
                  <a:txBody>
                    <a:bodyPr/>
                    <a:lstStyle/>
                    <a:p>
                      <a:pPr marL="457200" lvl="1" indent="-457200"/>
                      <a:r>
                        <a:rPr lang="en-US" dirty="0" smtClean="0"/>
                        <a:t>7.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600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295400"/>
            <a:ext cx="70815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</a:t>
            </a:r>
            <a:r>
              <a:rPr lang="en-US" sz="3200" dirty="0"/>
              <a:t>baseball team had $1,000 to spend on </a:t>
            </a:r>
            <a:r>
              <a:rPr lang="en-US" sz="3200" dirty="0" smtClean="0"/>
              <a:t>supplies.  The </a:t>
            </a:r>
            <a:r>
              <a:rPr lang="en-US" sz="3200" dirty="0"/>
              <a:t>team spent $185 on a new bat. New </a:t>
            </a:r>
            <a:r>
              <a:rPr lang="en-US" sz="3200" dirty="0" smtClean="0"/>
              <a:t>baseballs  cost </a:t>
            </a:r>
            <a:r>
              <a:rPr lang="en-US" sz="3200" dirty="0"/>
              <a:t>$4 each. The inequality 185 + 4</a:t>
            </a:r>
            <a:r>
              <a:rPr lang="en-US" sz="3200" i="1" dirty="0"/>
              <a:t>b </a:t>
            </a:r>
            <a:r>
              <a:rPr lang="en-US" sz="3200" dirty="0"/>
              <a:t>≤ 1,000 </a:t>
            </a:r>
            <a:r>
              <a:rPr lang="en-US" sz="3200" dirty="0" smtClean="0"/>
              <a:t>can  be </a:t>
            </a:r>
            <a:r>
              <a:rPr lang="en-US" sz="3200" dirty="0"/>
              <a:t>used to determine the number of </a:t>
            </a:r>
            <a:r>
              <a:rPr lang="en-US" sz="3200" dirty="0" smtClean="0"/>
              <a:t>new  baseballs </a:t>
            </a:r>
            <a:r>
              <a:rPr lang="en-US" sz="3200" dirty="0"/>
              <a:t>(</a:t>
            </a:r>
            <a:r>
              <a:rPr lang="en-US" sz="3200" i="1" dirty="0"/>
              <a:t>b</a:t>
            </a:r>
            <a:r>
              <a:rPr lang="en-US" sz="3200" dirty="0"/>
              <a:t>) that the team can purchase. </a:t>
            </a:r>
            <a:r>
              <a:rPr lang="en-US" sz="3200" dirty="0" smtClean="0"/>
              <a:t>What is the maximum number of new baseballs that the team can purchase?</a:t>
            </a:r>
          </a:p>
          <a:p>
            <a:endParaRPr lang="en-US" sz="3200" dirty="0"/>
          </a:p>
          <a:p>
            <a:r>
              <a:rPr lang="en-US" sz="3200" dirty="0" smtClean="0"/>
              <a:t>Show your work!</a:t>
            </a:r>
            <a:endParaRPr lang="en-US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52400" y="1524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7599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057400"/>
            <a:ext cx="7081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Writing </a:t>
            </a:r>
            <a:r>
              <a:rPr lang="en-US" sz="3200" b="1" dirty="0" smtClean="0"/>
              <a:t>Prompt </a:t>
            </a:r>
            <a:r>
              <a:rPr lang="en-US" sz="3200" b="1" dirty="0" smtClean="0">
                <a:sym typeface="Wingdings" pitchFamily="2" charset="2"/>
              </a:rPr>
              <a:t> </a:t>
            </a:r>
            <a:r>
              <a:rPr lang="en-US" sz="3200" b="1" dirty="0" smtClean="0"/>
              <a:t>2-5 sentences</a:t>
            </a:r>
          </a:p>
          <a:p>
            <a:endParaRPr lang="en-US" sz="3200" b="1" dirty="0"/>
          </a:p>
          <a:p>
            <a:r>
              <a:rPr lang="en-US" sz="3200" dirty="0" smtClean="0"/>
              <a:t>Describe </a:t>
            </a:r>
            <a:r>
              <a:rPr lang="en-US" sz="3200" dirty="0"/>
              <a:t>a real-life situation that you can model using a system of linear inequalities.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2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14212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835459" y="386154"/>
            <a:ext cx="7081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21. </a:t>
            </a:r>
            <a:r>
              <a:rPr lang="en-US" sz="1600" dirty="0"/>
              <a:t>A system of inequalities is shown below.</a:t>
            </a:r>
          </a:p>
          <a:p>
            <a:r>
              <a:rPr lang="en-US" sz="1600" i="1" dirty="0" smtClean="0"/>
              <a:t>		y </a:t>
            </a:r>
            <a:r>
              <a:rPr lang="en-US" sz="1600" dirty="0"/>
              <a:t>&lt; </a:t>
            </a:r>
            <a:r>
              <a:rPr lang="en-US" sz="1600" i="1" dirty="0"/>
              <a:t>x </a:t>
            </a:r>
            <a:r>
              <a:rPr lang="en-US" sz="1600" dirty="0"/>
              <a:t>– 6</a:t>
            </a:r>
          </a:p>
          <a:p>
            <a:r>
              <a:rPr lang="en-US" sz="1600" i="1" dirty="0" smtClean="0"/>
              <a:t>		y </a:t>
            </a:r>
            <a:r>
              <a:rPr lang="en-US" sz="1600" dirty="0"/>
              <a:t>&gt; –2</a:t>
            </a:r>
            <a:r>
              <a:rPr lang="en-US" sz="1600" i="1" dirty="0"/>
              <a:t>x</a:t>
            </a:r>
          </a:p>
          <a:p>
            <a:r>
              <a:rPr lang="en-US" sz="1600" dirty="0"/>
              <a:t>Which graph shows the solution set of the system </a:t>
            </a:r>
            <a:r>
              <a:rPr lang="en-US" sz="1600" dirty="0" smtClean="0"/>
              <a:t>of inequalities</a:t>
            </a:r>
            <a:r>
              <a:rPr lang="en-US" sz="1600" dirty="0"/>
              <a:t>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1" y="1454549"/>
            <a:ext cx="6470637" cy="267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59" y="4084656"/>
            <a:ext cx="6377761" cy="2581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28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057400"/>
            <a:ext cx="7081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 the solution to the system of inequalities:</a:t>
            </a:r>
          </a:p>
          <a:p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4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200400"/>
            <a:ext cx="2966779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633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5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0668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can you tell if the ordered pair (1, 2) is a solution to this system of inequalities?  </a:t>
            </a:r>
          </a:p>
          <a:p>
            <a:r>
              <a:rPr lang="en-US" sz="3200" dirty="0"/>
              <a:t> </a:t>
            </a:r>
            <a:endParaRPr lang="en-US" sz="3200" dirty="0" smtClean="0"/>
          </a:p>
          <a:p>
            <a:endParaRPr lang="en-US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667000"/>
            <a:ext cx="3586163" cy="214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686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057400"/>
            <a:ext cx="7081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6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518160" y="335282"/>
            <a:ext cx="832104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/>
              <a:t>Tyreke</a:t>
            </a:r>
            <a:r>
              <a:rPr lang="en-US" sz="2000" dirty="0" smtClean="0"/>
              <a:t> </a:t>
            </a:r>
            <a:r>
              <a:rPr lang="en-US" sz="2000" dirty="0"/>
              <a:t>always leaves a tip of between 8% and </a:t>
            </a:r>
            <a:r>
              <a:rPr lang="en-US" sz="2000" dirty="0" smtClean="0"/>
              <a:t>20% for </a:t>
            </a:r>
            <a:r>
              <a:rPr lang="en-US" sz="2000" dirty="0"/>
              <a:t>the server when he pays for his dinner. This </a:t>
            </a:r>
            <a:r>
              <a:rPr lang="en-US" sz="2000" dirty="0" smtClean="0"/>
              <a:t>can be </a:t>
            </a:r>
            <a:r>
              <a:rPr lang="en-US" sz="2000" dirty="0"/>
              <a:t>represented by the system of inequalities </a:t>
            </a:r>
            <a:r>
              <a:rPr lang="en-US" sz="2000" dirty="0" smtClean="0"/>
              <a:t>shown below</a:t>
            </a:r>
            <a:r>
              <a:rPr lang="en-US" sz="2000" dirty="0"/>
              <a:t>, where </a:t>
            </a:r>
            <a:r>
              <a:rPr lang="en-US" sz="2000" i="1" dirty="0"/>
              <a:t>y </a:t>
            </a:r>
            <a:r>
              <a:rPr lang="en-US" sz="2000" dirty="0"/>
              <a:t>is the amount of tip and </a:t>
            </a:r>
            <a:r>
              <a:rPr lang="en-US" sz="2000" i="1" dirty="0"/>
              <a:t>x </a:t>
            </a:r>
            <a:r>
              <a:rPr lang="en-US" sz="2000" dirty="0"/>
              <a:t>is </a:t>
            </a:r>
            <a:r>
              <a:rPr lang="en-US" sz="2000" dirty="0" smtClean="0"/>
              <a:t>the cost </a:t>
            </a:r>
            <a:r>
              <a:rPr lang="en-US" sz="2000" dirty="0"/>
              <a:t>of dinner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i="1" dirty="0" smtClean="0"/>
              <a:t>		y </a:t>
            </a:r>
            <a:r>
              <a:rPr lang="en-US" sz="2000" dirty="0"/>
              <a:t>&gt; 0.08</a:t>
            </a:r>
            <a:r>
              <a:rPr lang="en-US" sz="2000" i="1" dirty="0"/>
              <a:t>x</a:t>
            </a:r>
          </a:p>
          <a:p>
            <a:r>
              <a:rPr lang="en-US" sz="2000" i="1" dirty="0" smtClean="0"/>
              <a:t>		y </a:t>
            </a:r>
            <a:r>
              <a:rPr lang="en-US" sz="2000" dirty="0"/>
              <a:t>&lt; </a:t>
            </a:r>
            <a:r>
              <a:rPr lang="en-US" sz="2000" dirty="0" smtClean="0"/>
              <a:t>0.2</a:t>
            </a:r>
            <a:r>
              <a:rPr lang="en-US" sz="2000" i="1" dirty="0" smtClean="0"/>
              <a:t>x</a:t>
            </a:r>
          </a:p>
          <a:p>
            <a:endParaRPr lang="en-US" sz="2000" i="1" dirty="0"/>
          </a:p>
          <a:p>
            <a:r>
              <a:rPr lang="en-US" sz="2000" dirty="0"/>
              <a:t>Which of the following is a true statement</a:t>
            </a:r>
            <a:r>
              <a:rPr lang="en-US" sz="2000" dirty="0" smtClean="0"/>
              <a:t>?</a:t>
            </a:r>
          </a:p>
          <a:p>
            <a:endParaRPr lang="en-US" sz="2000" dirty="0"/>
          </a:p>
          <a:p>
            <a:r>
              <a:rPr lang="en-US" sz="2000" dirty="0" smtClean="0"/>
              <a:t>A.  When </a:t>
            </a:r>
            <a:r>
              <a:rPr lang="en-US" sz="2000" dirty="0"/>
              <a:t>the cost of dinner ( </a:t>
            </a:r>
            <a:r>
              <a:rPr lang="en-US" sz="2000" i="1" dirty="0"/>
              <a:t>x</a:t>
            </a:r>
            <a:r>
              <a:rPr lang="en-US" sz="2000" dirty="0"/>
              <a:t>) is $10, the </a:t>
            </a:r>
            <a:r>
              <a:rPr lang="en-US" sz="2000" dirty="0" smtClean="0"/>
              <a:t>amount of </a:t>
            </a:r>
            <a:r>
              <a:rPr lang="en-US" sz="2000" dirty="0"/>
              <a:t>tip ( </a:t>
            </a:r>
            <a:r>
              <a:rPr lang="en-US" sz="2000" i="1" dirty="0"/>
              <a:t>y</a:t>
            </a:r>
            <a:r>
              <a:rPr lang="en-US" sz="2000" dirty="0"/>
              <a:t>) must be between $2 and $8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B. When the cost of dinner ( </a:t>
            </a:r>
            <a:r>
              <a:rPr lang="en-US" sz="2000" i="1" dirty="0"/>
              <a:t>x</a:t>
            </a:r>
            <a:r>
              <a:rPr lang="en-US" sz="2000" dirty="0"/>
              <a:t>) is $15, the </a:t>
            </a:r>
            <a:r>
              <a:rPr lang="en-US" sz="2000" dirty="0" smtClean="0"/>
              <a:t>amount of </a:t>
            </a:r>
            <a:r>
              <a:rPr lang="en-US" sz="2000" dirty="0"/>
              <a:t>tip ( </a:t>
            </a:r>
            <a:r>
              <a:rPr lang="en-US" sz="2000" i="1" dirty="0"/>
              <a:t>y</a:t>
            </a:r>
            <a:r>
              <a:rPr lang="en-US" sz="2000" dirty="0"/>
              <a:t>) must be between $1.20 and $3.00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C. When the amount of tip ( </a:t>
            </a:r>
            <a:r>
              <a:rPr lang="en-US" sz="2000" i="1" dirty="0"/>
              <a:t>y</a:t>
            </a:r>
            <a:r>
              <a:rPr lang="en-US" sz="2000" dirty="0"/>
              <a:t>) is $3, the cost </a:t>
            </a:r>
            <a:r>
              <a:rPr lang="en-US" sz="2000" dirty="0" smtClean="0"/>
              <a:t>of dinner </a:t>
            </a:r>
            <a:r>
              <a:rPr lang="en-US" sz="2000" dirty="0"/>
              <a:t>( </a:t>
            </a:r>
            <a:r>
              <a:rPr lang="en-US" sz="2000" i="1" dirty="0"/>
              <a:t>x</a:t>
            </a:r>
            <a:r>
              <a:rPr lang="en-US" sz="2000" dirty="0"/>
              <a:t>) must be between $11 and $23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D. When the amount of tip ( </a:t>
            </a:r>
            <a:r>
              <a:rPr lang="en-US" sz="2000" i="1" dirty="0"/>
              <a:t>y</a:t>
            </a:r>
            <a:r>
              <a:rPr lang="en-US" sz="2000" dirty="0"/>
              <a:t>) is $2.40, the cost </a:t>
            </a:r>
            <a:r>
              <a:rPr lang="en-US" sz="2000" dirty="0" smtClean="0"/>
              <a:t>of dinner </a:t>
            </a:r>
            <a:r>
              <a:rPr lang="en-US" sz="2000" dirty="0"/>
              <a:t>( </a:t>
            </a:r>
            <a:r>
              <a:rPr lang="en-US" sz="2000" i="1" dirty="0"/>
              <a:t>x</a:t>
            </a:r>
            <a:r>
              <a:rPr lang="en-US" sz="2000" dirty="0"/>
              <a:t>) must be between $3 and $6.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039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62000" y="2057400"/>
                <a:ext cx="7081520" cy="1652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/>
                  <a:t>Graph, on a number line, the solution of the inequality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320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sz="3200" i="1" dirty="0"/>
                          <m:t>x</m:t>
                        </m:r>
                        <m:r>
                          <m:rPr>
                            <m:nor/>
                          </m:rPr>
                          <a:rPr lang="en-US" sz="3200" i="1" dirty="0"/>
                          <m:t> </m:t>
                        </m:r>
                        <m:r>
                          <m:rPr>
                            <m:nor/>
                          </m:rPr>
                          <a:rPr lang="en-US" sz="3200" dirty="0"/>
                          <m:t>– </m:t>
                        </m:r>
                        <m:r>
                          <a:rPr lang="en-US" sz="3200" b="0" i="1" dirty="0" smtClean="0"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r>
                  <a:rPr lang="en-US" sz="3200" dirty="0" smtClean="0"/>
                  <a:t>≥ </a:t>
                </a:r>
                <a:r>
                  <a:rPr lang="en-US" sz="3200" dirty="0"/>
                  <a:t>6</a:t>
                </a:r>
                <a:r>
                  <a:rPr lang="en-US" sz="3200" dirty="0" smtClean="0"/>
                  <a:t>?</a:t>
                </a:r>
                <a:endParaRPr lang="en-US" sz="3200" dirty="0" smtClean="0"/>
              </a:p>
              <a:p>
                <a:endParaRPr lang="en-US" sz="32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2057400"/>
                <a:ext cx="7081520" cy="1652119"/>
              </a:xfrm>
              <a:prstGeom prst="rect">
                <a:avLst/>
              </a:prstGeom>
              <a:blipFill rotWithShape="1">
                <a:blip r:embed="rId2"/>
                <a:stretch>
                  <a:fillRect l="-2151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7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608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057400"/>
            <a:ext cx="7081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 the solution to the system of inequalities:</a:t>
            </a:r>
          </a:p>
          <a:p>
            <a:endParaRPr lang="en-US" sz="3200" dirty="0"/>
          </a:p>
          <a:p>
            <a:r>
              <a:rPr lang="en-US" sz="3200" dirty="0" smtClean="0"/>
              <a:t>y &lt; x + 3</a:t>
            </a:r>
          </a:p>
          <a:p>
            <a:r>
              <a:rPr lang="en-US" sz="3200" dirty="0" smtClean="0"/>
              <a:t>y </a:t>
            </a:r>
            <a:r>
              <a:rPr lang="en-US" sz="3200" u="sng" dirty="0" smtClean="0"/>
              <a:t>&gt;</a:t>
            </a:r>
            <a:r>
              <a:rPr lang="en-US" sz="3200" dirty="0" smtClean="0"/>
              <a:t> -2x</a:t>
            </a:r>
            <a:endParaRPr lang="en-US" sz="3200" u="sng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0524" y="76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8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50984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285</Words>
  <Application>Microsoft Office PowerPoint</Application>
  <PresentationFormat>On-screen Show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Linear Inequalities Around the World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Systems of Linear Inequalities Around the World Activity</dc:title>
  <dc:creator>Administrator</dc:creator>
  <cp:lastModifiedBy>Administrator</cp:lastModifiedBy>
  <cp:revision>14</cp:revision>
  <cp:lastPrinted>2013-05-01T15:31:13Z</cp:lastPrinted>
  <dcterms:created xsi:type="dcterms:W3CDTF">2013-05-01T14:30:27Z</dcterms:created>
  <dcterms:modified xsi:type="dcterms:W3CDTF">2013-05-01T16:02:15Z</dcterms:modified>
</cp:coreProperties>
</file>